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1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5" r:id="rId10"/>
    <p:sldId id="264" r:id="rId11"/>
    <p:sldId id="266" r:id="rId12"/>
    <p:sldId id="268" r:id="rId13"/>
    <p:sldId id="267" r:id="rId14"/>
    <p:sldId id="270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il Townsend" initials="G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94660"/>
  </p:normalViewPr>
  <p:slideViewPr>
    <p:cSldViewPr>
      <p:cViewPr varScale="1">
        <p:scale>
          <a:sx n="116" d="100"/>
          <a:sy n="116" d="100"/>
        </p:scale>
        <p:origin x="7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018" y="-11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9-08T13:44:23.680" idx="2">
    <p:pos x="1915" y="3612"/>
    <p:text>need a bullet on scholarships</p:text>
    <p:extLst>
      <p:ext uri="{C676402C-5697-4E1C-873F-D02D1690AC5C}">
        <p15:threadingInfo xmlns:p15="http://schemas.microsoft.com/office/powerpoint/2012/main" timeZoneBias="6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E2A23-3523-4A95-835E-E84CAFB76059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17B938-8756-4F46-BF2D-A3EC119C39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94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3B26B-B00B-4B31-A4EC-E179D33DF5FF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A02-EF4B-4980-BCB7-A9FADF6B9E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19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14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17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03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4500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32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8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Frances: to this slide add any Maori language courses you have done, specific Cook Island</a:t>
            </a:r>
            <a:r>
              <a:rPr lang="en-US" baseline="0" dirty="0" smtClean="0"/>
              <a:t> qualifications, tell me about conference presentations by your staff.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31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56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83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34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70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16A02-EF4B-4980-BCB7-A9FADF6B9E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3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E9173-DA18-4C5D-AA7D-1B43AFDE7C0C}" type="datetimeFigureOut">
              <a:rPr lang="en-US" smtClean="0"/>
              <a:pPr/>
              <a:t>05-Sep-13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A40D-8C53-4287-A5A5-5B2479384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6611" y="1154005"/>
            <a:ext cx="5194059" cy="1877102"/>
          </a:xfrm>
        </p:spPr>
        <p:txBody>
          <a:bodyPr>
            <a:normAutofit fontScale="90000"/>
          </a:bodyPr>
          <a:lstStyle/>
          <a:p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en-US" sz="3300" dirty="0" smtClean="0"/>
              <a:t>Education </a:t>
            </a:r>
            <a:r>
              <a:rPr lang="en-US" sz="3300" dirty="0"/>
              <a:t>Sector Stakeholders’ Report</a:t>
            </a:r>
            <a:br>
              <a:rPr lang="en-US" sz="3300" dirty="0"/>
            </a:br>
            <a:r>
              <a:rPr lang="en-US" sz="3300" dirty="0"/>
              <a:t>2012/13</a:t>
            </a:r>
            <a:endParaRPr lang="en-US" sz="33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912" y="3949819"/>
            <a:ext cx="2734574" cy="20509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69060"/>
            <a:ext cx="2708920" cy="20316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00167" y="4208479"/>
            <a:ext cx="2048310" cy="15362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9426" y="3949819"/>
            <a:ext cx="2734574" cy="2050931"/>
          </a:xfrm>
          <a:prstGeom prst="rect">
            <a:avLst/>
          </a:prstGeom>
        </p:spPr>
      </p:pic>
      <p:pic>
        <p:nvPicPr>
          <p:cNvPr id="8" name="Picture 7" descr="3 motifs.png"/>
          <p:cNvPicPr/>
          <p:nvPr/>
        </p:nvPicPr>
        <p:blipFill>
          <a:blip r:embed="rId7"/>
          <a:srcRect t="2894" b="34559"/>
          <a:stretch>
            <a:fillRect/>
          </a:stretch>
        </p:blipFill>
        <p:spPr>
          <a:xfrm rot="16200000">
            <a:off x="7421375" y="-170264"/>
            <a:ext cx="443865" cy="3001384"/>
          </a:xfrm>
          <a:prstGeom prst="rect">
            <a:avLst/>
          </a:prstGeom>
        </p:spPr>
      </p:pic>
      <p:pic>
        <p:nvPicPr>
          <p:cNvPr id="9" name="Picture 8" descr="3 motifs.png"/>
          <p:cNvPicPr/>
          <p:nvPr/>
        </p:nvPicPr>
        <p:blipFill>
          <a:blip r:embed="rId7"/>
          <a:srcRect t="2894" b="34559"/>
          <a:stretch>
            <a:fillRect/>
          </a:stretch>
        </p:blipFill>
        <p:spPr>
          <a:xfrm rot="16200000">
            <a:off x="7421376" y="1849398"/>
            <a:ext cx="443865" cy="3001384"/>
          </a:xfrm>
          <a:prstGeom prst="rect">
            <a:avLst/>
          </a:prstGeom>
        </p:spPr>
      </p:pic>
      <p:pic>
        <p:nvPicPr>
          <p:cNvPr id="10" name="Picture 9" descr="3 motifs.png"/>
          <p:cNvPicPr/>
          <p:nvPr/>
        </p:nvPicPr>
        <p:blipFill>
          <a:blip r:embed="rId7"/>
          <a:srcRect t="2894" b="34559"/>
          <a:stretch>
            <a:fillRect/>
          </a:stretch>
        </p:blipFill>
        <p:spPr>
          <a:xfrm rot="16200000">
            <a:off x="4422008" y="-170265"/>
            <a:ext cx="443865" cy="3001384"/>
          </a:xfrm>
          <a:prstGeom prst="rect">
            <a:avLst/>
          </a:prstGeom>
        </p:spPr>
      </p:pic>
      <p:pic>
        <p:nvPicPr>
          <p:cNvPr id="11" name="Picture 10" descr="3 motifs.png"/>
          <p:cNvPicPr/>
          <p:nvPr/>
        </p:nvPicPr>
        <p:blipFill>
          <a:blip r:embed="rId7"/>
          <a:srcRect t="2894" b="34559"/>
          <a:stretch>
            <a:fillRect/>
          </a:stretch>
        </p:blipFill>
        <p:spPr>
          <a:xfrm rot="16200000">
            <a:off x="4422009" y="1849398"/>
            <a:ext cx="443865" cy="3001384"/>
          </a:xfrm>
          <a:prstGeom prst="rect">
            <a:avLst/>
          </a:prstGeom>
        </p:spPr>
      </p:pic>
      <p:pic>
        <p:nvPicPr>
          <p:cNvPr id="12" name="Picture 11" descr="matt2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68216" y="1209019"/>
            <a:ext cx="2751702" cy="182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937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the Community: The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and Support: The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Act (2012)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and Support: Issues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and Support: The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Ministry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buNone/>
            </a:pPr>
            <a:r>
              <a:rPr lang="en-US" dirty="0" smtClean="0"/>
              <a:t>The Ministry of Education values the unique nature of the Cook Islands. We contribute to the effective governance of our country and are </a:t>
            </a:r>
            <a:r>
              <a:rPr lang="en-US" dirty="0" err="1" smtClean="0"/>
              <a:t>recognised</a:t>
            </a:r>
            <a:r>
              <a:rPr lang="en-US" dirty="0" smtClean="0"/>
              <a:t> as leaders in education in the region. 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The Ministry of Education provides a dynamic and professional environment which promotes and support life long learning through the provision of quality services.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Taku</a:t>
            </a:r>
            <a:r>
              <a:rPr lang="en-US" sz="3200" dirty="0" smtClean="0"/>
              <a:t> </a:t>
            </a:r>
            <a:r>
              <a:rPr lang="en-US" sz="3200" dirty="0" err="1" smtClean="0"/>
              <a:t>Ipukarea</a:t>
            </a:r>
            <a:r>
              <a:rPr lang="en-US" sz="3200" dirty="0" smtClean="0"/>
              <a:t> Kia </a:t>
            </a:r>
            <a:r>
              <a:rPr lang="en-US" sz="3200" dirty="0" err="1" smtClean="0"/>
              <a:t>Rangatira</a:t>
            </a:r>
            <a:r>
              <a:rPr lang="en-US" sz="3200" dirty="0" smtClean="0"/>
              <a:t>: The Achievements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003232" cy="476886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Grade Four Maori Literacy: 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2012 </a:t>
            </a:r>
            <a:r>
              <a:rPr lang="en-US" sz="2400" dirty="0" smtClean="0"/>
              <a:t>– </a:t>
            </a:r>
            <a:r>
              <a:rPr lang="en-US" sz="2400" dirty="0" smtClean="0"/>
              <a:t>69% </a:t>
            </a:r>
            <a:r>
              <a:rPr lang="en-US" sz="2400" dirty="0" smtClean="0"/>
              <a:t>at or above national </a:t>
            </a:r>
            <a:r>
              <a:rPr lang="en-US" sz="2400" dirty="0" smtClean="0"/>
              <a:t>standard (2011: 58%, 2010: 56%)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Rarotonga </a:t>
            </a:r>
            <a:r>
              <a:rPr lang="en-US" sz="2400" dirty="0" smtClean="0"/>
              <a:t>improvement noticeable</a:t>
            </a:r>
          </a:p>
          <a:p>
            <a:r>
              <a:rPr lang="en-US" sz="2400" dirty="0" smtClean="0"/>
              <a:t>Continued work on Maori resource development </a:t>
            </a:r>
            <a:r>
              <a:rPr lang="en-US" sz="2400" dirty="0" smtClean="0"/>
              <a:t> - new readers**</a:t>
            </a:r>
          </a:p>
          <a:p>
            <a:r>
              <a:rPr lang="en-US" sz="2400" dirty="0"/>
              <a:t>Maori language resourcing incentive to schools</a:t>
            </a:r>
            <a:r>
              <a:rPr lang="en-US" sz="2400" dirty="0" smtClean="0"/>
              <a:t>**</a:t>
            </a:r>
            <a:endParaRPr lang="en-US" sz="2400" dirty="0" smtClean="0"/>
          </a:p>
          <a:p>
            <a:r>
              <a:rPr lang="en-US" sz="2400" dirty="0" smtClean="0"/>
              <a:t>Continuation of  Maori Language </a:t>
            </a:r>
            <a:r>
              <a:rPr lang="en-US" sz="2400" dirty="0" smtClean="0"/>
              <a:t>Week</a:t>
            </a:r>
          </a:p>
          <a:p>
            <a:r>
              <a:rPr lang="en-US" sz="2400" dirty="0" smtClean="0"/>
              <a:t>NZQA Standards Development in Traditional Knowledge</a:t>
            </a:r>
            <a:endParaRPr lang="en-US" sz="2400" dirty="0" smtClean="0"/>
          </a:p>
          <a:p>
            <a:r>
              <a:rPr lang="en-US" sz="2400" dirty="0" smtClean="0"/>
              <a:t>Action </a:t>
            </a:r>
            <a:r>
              <a:rPr lang="en-US" sz="2400" dirty="0" smtClean="0"/>
              <a:t>research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with teachers in </a:t>
            </a:r>
            <a:r>
              <a:rPr lang="en-US" sz="2400" dirty="0" smtClean="0"/>
              <a:t>schools – ECE, Literacy, ICT integration</a:t>
            </a:r>
          </a:p>
          <a:p>
            <a:r>
              <a:rPr lang="en-US" sz="2400" dirty="0" smtClean="0"/>
              <a:t>UNESCO National Commission </a:t>
            </a:r>
            <a:endParaRPr lang="en-US" sz="2400" dirty="0" smtClean="0"/>
          </a:p>
          <a:p>
            <a:r>
              <a:rPr lang="en-US" sz="2400" dirty="0" smtClean="0"/>
              <a:t>Considerable regional and international involvement and requests for presentations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Taku</a:t>
            </a:r>
            <a:r>
              <a:rPr lang="en-US" dirty="0" smtClean="0"/>
              <a:t> </a:t>
            </a:r>
            <a:r>
              <a:rPr lang="en-US" dirty="0" err="1" smtClean="0"/>
              <a:t>Ipukarea</a:t>
            </a:r>
            <a:r>
              <a:rPr lang="en-US" dirty="0" smtClean="0"/>
              <a:t> Kia </a:t>
            </a:r>
            <a:r>
              <a:rPr lang="en-US" dirty="0" err="1" smtClean="0"/>
              <a:t>Rangatira</a:t>
            </a:r>
            <a:r>
              <a:rPr lang="en-US" dirty="0" smtClean="0"/>
              <a:t>: Challenges and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perception around Maori Language</a:t>
            </a:r>
          </a:p>
          <a:p>
            <a:r>
              <a:rPr lang="en-US" dirty="0" smtClean="0"/>
              <a:t>Some issues to be addressed around NCEA Level 1 Maori</a:t>
            </a:r>
          </a:p>
          <a:p>
            <a:r>
              <a:rPr lang="en-US" dirty="0" smtClean="0"/>
              <a:t>Embedding and sustaining pedagogical change</a:t>
            </a:r>
          </a:p>
          <a:p>
            <a:r>
              <a:rPr lang="en-US" dirty="0" smtClean="0"/>
              <a:t>Funding of National Commission for UNESCO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Taku</a:t>
            </a:r>
            <a:r>
              <a:rPr lang="en-US" dirty="0" smtClean="0"/>
              <a:t> </a:t>
            </a:r>
            <a:r>
              <a:rPr lang="en-US" dirty="0" err="1" smtClean="0"/>
              <a:t>Ipukarea</a:t>
            </a:r>
            <a:r>
              <a:rPr lang="en-US" dirty="0" smtClean="0"/>
              <a:t> Kia </a:t>
            </a:r>
            <a:r>
              <a:rPr lang="en-US" dirty="0" err="1" smtClean="0"/>
              <a:t>Rangatira</a:t>
            </a:r>
            <a:r>
              <a:rPr lang="en-US" dirty="0" smtClean="0"/>
              <a:t>: The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en-US" dirty="0" smtClean="0"/>
              <a:t>Maori </a:t>
            </a:r>
            <a:r>
              <a:rPr lang="en-US" dirty="0" smtClean="0"/>
              <a:t>Language Teacher </a:t>
            </a:r>
            <a:r>
              <a:rPr lang="en-US" dirty="0" smtClean="0"/>
              <a:t>Training – Fast Track Initiative</a:t>
            </a:r>
            <a:endParaRPr lang="en-US" dirty="0" smtClean="0"/>
          </a:p>
          <a:p>
            <a:r>
              <a:rPr lang="en-US" dirty="0" smtClean="0"/>
              <a:t>Second Round of Participatory </a:t>
            </a:r>
            <a:r>
              <a:rPr lang="en-US" dirty="0" err="1" smtClean="0"/>
              <a:t>Programmes</a:t>
            </a:r>
            <a:endParaRPr lang="en-US" dirty="0" smtClean="0"/>
          </a:p>
          <a:p>
            <a:r>
              <a:rPr lang="en-US" dirty="0" smtClean="0"/>
              <a:t>Major EFA Reporting – the post 2015 Agenda</a:t>
            </a:r>
          </a:p>
          <a:p>
            <a:r>
              <a:rPr lang="en-US" dirty="0" smtClean="0"/>
              <a:t>Increasing amount of action research – brings about change in pedagogy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Teaching: The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Literacy (English): </a:t>
            </a:r>
            <a:r>
              <a:rPr lang="en-US" dirty="0" smtClean="0"/>
              <a:t>69% of Grade 4 at </a:t>
            </a:r>
            <a:r>
              <a:rPr lang="en-US" dirty="0" smtClean="0"/>
              <a:t>or above national standard in </a:t>
            </a:r>
            <a:r>
              <a:rPr lang="en-US" dirty="0" smtClean="0"/>
              <a:t>2012 (73% </a:t>
            </a:r>
            <a:r>
              <a:rPr lang="en-US" dirty="0" smtClean="0"/>
              <a:t>in </a:t>
            </a:r>
            <a:r>
              <a:rPr lang="en-US" dirty="0" smtClean="0"/>
              <a:t>2011). Level </a:t>
            </a:r>
            <a:r>
              <a:rPr lang="en-US" dirty="0" smtClean="0"/>
              <a:t>1 Literacy tracking above 2015 targets.</a:t>
            </a:r>
            <a:endParaRPr lang="en-US" b="1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Numeracy</a:t>
            </a:r>
            <a:r>
              <a:rPr lang="en-US" dirty="0" smtClean="0"/>
              <a:t>:71% </a:t>
            </a:r>
            <a:r>
              <a:rPr lang="en-US" dirty="0" smtClean="0"/>
              <a:t>at or above national standard in </a:t>
            </a:r>
            <a:r>
              <a:rPr lang="en-US" dirty="0" smtClean="0"/>
              <a:t>2012 (68% in 2011). Specific training continues.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ECE </a:t>
            </a:r>
            <a:r>
              <a:rPr lang="en-US" dirty="0" smtClean="0"/>
              <a:t>– increasing roll numbers, high level of teacher participation in professional development. Strong collaboration with Te </a:t>
            </a:r>
            <a:r>
              <a:rPr lang="en-US" dirty="0" err="1" smtClean="0"/>
              <a:t>Kakaia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  <a:r>
              <a:rPr lang="en-US" dirty="0" smtClean="0"/>
              <a:t>GER slightly decreased with change in entitlement. 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NCEA</a:t>
            </a:r>
            <a:r>
              <a:rPr lang="en-US" dirty="0" smtClean="0"/>
              <a:t> Level 1 – National: </a:t>
            </a:r>
            <a:r>
              <a:rPr lang="en-US" dirty="0" smtClean="0"/>
              <a:t>65%, </a:t>
            </a:r>
            <a:r>
              <a:rPr lang="en-US" dirty="0" smtClean="0"/>
              <a:t>Lit = </a:t>
            </a:r>
            <a:r>
              <a:rPr lang="en-US" dirty="0" smtClean="0"/>
              <a:t>90</a:t>
            </a:r>
            <a:r>
              <a:rPr lang="en-US" dirty="0" smtClean="0"/>
              <a:t>%, </a:t>
            </a:r>
            <a:r>
              <a:rPr lang="en-US" dirty="0" smtClean="0"/>
              <a:t>Num = </a:t>
            </a:r>
            <a:r>
              <a:rPr lang="en-US" dirty="0" smtClean="0"/>
              <a:t>86%</a:t>
            </a:r>
            <a:endParaRPr lang="en-US" dirty="0" smtClean="0"/>
          </a:p>
          <a:p>
            <a:pPr>
              <a:spcBef>
                <a:spcPts val="0"/>
              </a:spcBef>
              <a:buNone/>
            </a:pPr>
            <a:r>
              <a:rPr lang="en-US" sz="2600" dirty="0" smtClean="0"/>
              <a:t>	(Tracking: </a:t>
            </a:r>
            <a:r>
              <a:rPr lang="en-US" sz="2600" dirty="0" smtClean="0"/>
              <a:t>2010 </a:t>
            </a:r>
            <a:r>
              <a:rPr lang="en-US" sz="2600" dirty="0" smtClean="0"/>
              <a:t>-49</a:t>
            </a:r>
            <a:r>
              <a:rPr lang="en-US" sz="2600" dirty="0" smtClean="0"/>
              <a:t>%, 2011:64%)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NCEA Level 2 – National: </a:t>
            </a:r>
            <a:r>
              <a:rPr lang="en-US" dirty="0" smtClean="0"/>
              <a:t>76%</a:t>
            </a:r>
            <a:r>
              <a:rPr lang="en-US" dirty="0"/>
              <a:t> </a:t>
            </a:r>
            <a:r>
              <a:rPr lang="en-US" sz="2600" dirty="0" smtClean="0"/>
              <a:t>(</a:t>
            </a:r>
            <a:r>
              <a:rPr lang="en-US" sz="2600" dirty="0" smtClean="0"/>
              <a:t>Tracking </a:t>
            </a:r>
            <a:r>
              <a:rPr lang="en-US" sz="2600" dirty="0" smtClean="0"/>
              <a:t>2010-53%, 2011- 66%)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NCEA Level 3 – National: </a:t>
            </a:r>
            <a:r>
              <a:rPr lang="en-US" dirty="0" smtClean="0"/>
              <a:t>71%</a:t>
            </a:r>
            <a:r>
              <a:rPr lang="en-US" dirty="0"/>
              <a:t> </a:t>
            </a:r>
            <a:r>
              <a:rPr lang="en-US" sz="2600" dirty="0" smtClean="0"/>
              <a:t>(</a:t>
            </a:r>
            <a:r>
              <a:rPr lang="en-US" sz="2600" dirty="0" smtClean="0"/>
              <a:t>Tracking: </a:t>
            </a:r>
            <a:r>
              <a:rPr lang="en-US" sz="2600" dirty="0" smtClean="0"/>
              <a:t>2010 </a:t>
            </a:r>
            <a:r>
              <a:rPr lang="en-US" sz="2600" dirty="0" smtClean="0"/>
              <a:t>– 55</a:t>
            </a:r>
            <a:r>
              <a:rPr lang="en-US" sz="2600" dirty="0" smtClean="0"/>
              <a:t>%, 2011:63%)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n-US" b="1" dirty="0" smtClean="0"/>
              <a:t>Te Kura </a:t>
            </a:r>
            <a:r>
              <a:rPr lang="en-US" b="1" dirty="0" err="1" smtClean="0"/>
              <a:t>Uira</a:t>
            </a:r>
            <a:r>
              <a:rPr lang="en-US" b="1" dirty="0" smtClean="0"/>
              <a:t> </a:t>
            </a:r>
            <a:r>
              <a:rPr lang="en-US" dirty="0" smtClean="0"/>
              <a:t>– considerable developments for 2014 academic year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Tertiary – </a:t>
            </a:r>
            <a:r>
              <a:rPr lang="en-US" dirty="0" smtClean="0"/>
              <a:t>redevelopment of tertiary sector. Funding maintained as a POBOC. London City and Guilds accreditation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Inclusive Education </a:t>
            </a:r>
            <a:r>
              <a:rPr lang="en-US" dirty="0" smtClean="0"/>
              <a:t>– embedding use of referral and diagnostic systems, development of assistive technolog</a:t>
            </a:r>
            <a:r>
              <a:rPr lang="en-US" dirty="0" smtClean="0"/>
              <a:t>y </a:t>
            </a:r>
          </a:p>
          <a:p>
            <a:pPr>
              <a:spcBef>
                <a:spcPts val="0"/>
              </a:spcBef>
            </a:pPr>
            <a:r>
              <a:rPr lang="en-US" b="1" dirty="0" smtClean="0"/>
              <a:t>Student Support – </a:t>
            </a:r>
            <a:r>
              <a:rPr lang="en-US" dirty="0" smtClean="0"/>
              <a:t>increase in counselling services, improving retention</a:t>
            </a:r>
            <a:endParaRPr lang="en-US" b="1" dirty="0"/>
          </a:p>
          <a:p>
            <a:pPr>
              <a:spcBef>
                <a:spcPts val="0"/>
              </a:spcBef>
            </a:pPr>
            <a:r>
              <a:rPr lang="en-US" b="1" dirty="0" smtClean="0"/>
              <a:t>Curriculum – </a:t>
            </a:r>
            <a:r>
              <a:rPr lang="en-US" dirty="0" smtClean="0"/>
              <a:t>review underway of Cook Islands Curriculum Framework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Teaching: Issues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/>
          <a:lstStyle/>
          <a:p>
            <a:r>
              <a:rPr lang="en-US" dirty="0" smtClean="0"/>
              <a:t>Increasing scope and accessibility of secondary and dual pathway </a:t>
            </a:r>
            <a:r>
              <a:rPr lang="en-US" dirty="0" err="1" smtClean="0"/>
              <a:t>programmes</a:t>
            </a:r>
            <a:r>
              <a:rPr lang="en-US" dirty="0"/>
              <a:t> </a:t>
            </a:r>
            <a:r>
              <a:rPr lang="en-US" dirty="0" smtClean="0"/>
              <a:t>in a sustainable way</a:t>
            </a:r>
          </a:p>
          <a:p>
            <a:r>
              <a:rPr lang="en-US" dirty="0" smtClean="0"/>
              <a:t>Provision of support to isolated schools</a:t>
            </a:r>
          </a:p>
          <a:p>
            <a:r>
              <a:rPr lang="en-US" dirty="0" smtClean="0"/>
              <a:t>Network of specialists for children with specific needs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Teaching: The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Focus in second language learning </a:t>
            </a:r>
          </a:p>
          <a:p>
            <a:r>
              <a:rPr lang="en-US" sz="2400" dirty="0" smtClean="0"/>
              <a:t>ICT integration</a:t>
            </a:r>
          </a:p>
          <a:p>
            <a:r>
              <a:rPr lang="en-US" sz="2400" dirty="0" smtClean="0"/>
              <a:t>Development of curriculum statements for revised Cook Islands Curriculum Framework</a:t>
            </a:r>
          </a:p>
          <a:p>
            <a:r>
              <a:rPr lang="en-US" sz="2400" dirty="0" smtClean="0"/>
              <a:t>Continued </a:t>
            </a:r>
            <a:r>
              <a:rPr lang="en-US" sz="2400" dirty="0" smtClean="0"/>
              <a:t>increase of scope – subjects and </a:t>
            </a:r>
            <a:r>
              <a:rPr lang="en-US" sz="2400" dirty="0" err="1" smtClean="0"/>
              <a:t>programmes</a:t>
            </a:r>
            <a:endParaRPr lang="en-US" sz="2400" dirty="0" smtClean="0"/>
          </a:p>
          <a:p>
            <a:r>
              <a:rPr lang="en-US" sz="2400" dirty="0" smtClean="0"/>
              <a:t>Continued development of Guidance and Careers </a:t>
            </a:r>
            <a:r>
              <a:rPr lang="en-US" sz="2400" dirty="0" err="1" smtClean="0"/>
              <a:t>programmes</a:t>
            </a:r>
            <a:endParaRPr lang="en-US" sz="2400" dirty="0" smtClean="0"/>
          </a:p>
          <a:p>
            <a:r>
              <a:rPr lang="en-US" sz="2400" dirty="0" smtClean="0"/>
              <a:t>Implementation of </a:t>
            </a:r>
            <a:r>
              <a:rPr lang="en-US" sz="2400" dirty="0" smtClean="0"/>
              <a:t>Tertiary, Continuing and Community Education Strategy.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the Community: The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Learning and the Community: Issues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Shifting mind sets on parental roles – especially at secondary school level</a:t>
            </a:r>
          </a:p>
          <a:p>
            <a:r>
              <a:rPr lang="en-US" dirty="0" smtClean="0"/>
              <a:t>Critical mass of capacity in school </a:t>
            </a:r>
            <a:r>
              <a:rPr lang="en-US" dirty="0" smtClean="0"/>
              <a:t>committees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12391</TotalTime>
  <Words>442</Words>
  <Application>Microsoft Office PowerPoint</Application>
  <PresentationFormat>On-screen Show (4:3)</PresentationFormat>
  <Paragraphs>76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 Education Sector Stakeholders’ Report 2012/13</vt:lpstr>
      <vt:lpstr>Taku Ipukarea Kia Rangatira: The Achievements</vt:lpstr>
      <vt:lpstr>Taku Ipukarea Kia Rangatira: Challenges and Issues</vt:lpstr>
      <vt:lpstr>Taku Ipukarea Kia Rangatira: The Next Steps</vt:lpstr>
      <vt:lpstr>Learning and Teaching: The Achievements</vt:lpstr>
      <vt:lpstr>Learning and Teaching: Issues and Challenges</vt:lpstr>
      <vt:lpstr>Learning and Teaching: The Next Steps</vt:lpstr>
      <vt:lpstr>Learning and the Community: The Achievements</vt:lpstr>
      <vt:lpstr>Learning and the Community: Issues and Challenges</vt:lpstr>
      <vt:lpstr>Learning and the Community: The Next Steps</vt:lpstr>
      <vt:lpstr>Infrastructure and Support: The Achievements</vt:lpstr>
      <vt:lpstr>Infrastructure and Support: Issues and Challenges</vt:lpstr>
      <vt:lpstr>Infrastructure and Support: The Next Steps</vt:lpstr>
      <vt:lpstr>The Ministry of Education</vt:lpstr>
    </vt:vector>
  </TitlesOfParts>
  <Company>Cook Islands Ministry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Sector – Stakeholders’ Report</dc:title>
  <dc:creator>Gail Townsend</dc:creator>
  <cp:lastModifiedBy>Gail Townsend</cp:lastModifiedBy>
  <cp:revision>412</cp:revision>
  <dcterms:created xsi:type="dcterms:W3CDTF">2011-08-31T19:45:06Z</dcterms:created>
  <dcterms:modified xsi:type="dcterms:W3CDTF">2013-09-08T23:45:13Z</dcterms:modified>
</cp:coreProperties>
</file>